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80"/>
  </p:normalViewPr>
  <p:slideViewPr>
    <p:cSldViewPr snapToGrid="0" snapToObjects="1">
      <p:cViewPr varScale="1">
        <p:scale>
          <a:sx n="143" d="100"/>
          <a:sy n="143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1F4AA-2630-3E46-B97E-ED2404FC9B67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CB32-43BC-044E-8942-FC6DD0F78B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38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#4.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보시는 화면은 </a:t>
            </a:r>
            <a:r>
              <a:rPr lang="en-US" altLang="ko-KR" baseline="0" dirty="0"/>
              <a:t>http</a:t>
            </a:r>
            <a:r>
              <a:rPr lang="ko-KR" altLang="en-US" baseline="0" dirty="0"/>
              <a:t>프로토콜로 연결된 화면입니다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Http</a:t>
            </a:r>
            <a:r>
              <a:rPr lang="ko-KR" altLang="en-US" baseline="0" dirty="0"/>
              <a:t>로 연결될 경우 저희가 </a:t>
            </a:r>
            <a:r>
              <a:rPr lang="ko-KR" altLang="en-US" baseline="0" dirty="0" err="1"/>
              <a:t>패킷스니핑</a:t>
            </a:r>
            <a:r>
              <a:rPr lang="ko-KR" altLang="en-US" baseline="0" dirty="0"/>
              <a:t> 프로그램을통해 확인해 보았을 때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보시는 것과 같이 모든 </a:t>
            </a:r>
            <a:r>
              <a:rPr lang="ko-KR" altLang="en-US" baseline="0" dirty="0" err="1"/>
              <a:t>패킷정보가</a:t>
            </a:r>
            <a:r>
              <a:rPr lang="ko-KR" altLang="en-US" baseline="0" dirty="0"/>
              <a:t> 암호화 되지 않은 상태로 </a:t>
            </a:r>
            <a:r>
              <a:rPr lang="ko-KR" altLang="en-US" baseline="0" dirty="0" err="1"/>
              <a:t>출력되는것을</a:t>
            </a:r>
            <a:r>
              <a:rPr lang="ko-KR" altLang="en-US" baseline="0" dirty="0"/>
              <a:t> 확인할 수 있습니다</a:t>
            </a:r>
            <a:r>
              <a:rPr lang="en-US" altLang="ko-KR" baseline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0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#5. </a:t>
            </a:r>
            <a:r>
              <a:rPr lang="ko-KR" altLang="en-US" dirty="0"/>
              <a:t>이러한 문제점에 관련된 공격으로 </a:t>
            </a:r>
            <a:r>
              <a:rPr lang="ko-KR" altLang="en-US" dirty="0" err="1"/>
              <a:t>스푸핑</a:t>
            </a:r>
            <a:r>
              <a:rPr lang="ko-KR" altLang="en-US" dirty="0"/>
              <a:t> </a:t>
            </a:r>
            <a:r>
              <a:rPr lang="ko-KR" altLang="en-US" dirty="0" err="1"/>
              <a:t>공격기법이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스푸핑</a:t>
            </a:r>
            <a:r>
              <a:rPr lang="ko-KR" altLang="en-US" dirty="0"/>
              <a:t> </a:t>
            </a:r>
            <a:r>
              <a:rPr lang="ko-KR" altLang="en-US" dirty="0" err="1"/>
              <a:t>공격기법은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공격자가 게이트웨이인척 속여서 유저의 정보를 갈취하는 </a:t>
            </a:r>
            <a:r>
              <a:rPr lang="ko-KR" altLang="en-US" baseline="0" dirty="0" err="1"/>
              <a:t>공격기법입니다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저희는 </a:t>
            </a:r>
            <a:r>
              <a:rPr lang="ko-KR" altLang="en-US" baseline="0" dirty="0" smtClean="0"/>
              <a:t>해커의 입장으로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공개된 </a:t>
            </a:r>
            <a:r>
              <a:rPr lang="ko-KR" altLang="en-US" baseline="0" dirty="0"/>
              <a:t>와이파이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IPTIME</a:t>
            </a:r>
            <a:r>
              <a:rPr lang="ko-KR" altLang="en-US" baseline="0" dirty="0"/>
              <a:t>이나 까페의 와이파이인것처럼 유저를 속여서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유저의 패킷을 갈취하는 시나리오를 </a:t>
            </a:r>
            <a:r>
              <a:rPr lang="ko-KR" altLang="en-US" baseline="0" dirty="0" smtClean="0"/>
              <a:t>구상했고</a:t>
            </a:r>
            <a:r>
              <a:rPr lang="en-US" altLang="ko-KR" baseline="0" dirty="0" smtClean="0"/>
              <a:t>,</a:t>
            </a:r>
            <a:endParaRPr lang="en-US" altLang="ko-KR" baseline="0" dirty="0"/>
          </a:p>
          <a:p>
            <a:r>
              <a:rPr lang="ko-KR" altLang="en-US" baseline="0" dirty="0" err="1"/>
              <a:t>이에대한</a:t>
            </a:r>
            <a:r>
              <a:rPr lang="ko-KR" altLang="en-US" baseline="0" dirty="0"/>
              <a:t> 시연 영상을 보여드리겠습니다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3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동영상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현재 희생자는 공격자의 와이파이에 접속한 상태입니다</a:t>
            </a:r>
            <a:r>
              <a:rPr lang="en-US" altLang="ko-KR" dirty="0"/>
              <a:t>. </a:t>
            </a:r>
            <a:r>
              <a:rPr lang="ko-KR" altLang="en-US" dirty="0"/>
              <a:t>보시는 바와 같이 유저의 현재 연결이 </a:t>
            </a:r>
            <a:r>
              <a:rPr lang="en-US" altLang="ko-KR" dirty="0"/>
              <a:t>https</a:t>
            </a:r>
            <a:r>
              <a:rPr lang="ko-KR" altLang="en-US" dirty="0"/>
              <a:t>임을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유저가 까페에 접속하는 순간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http</a:t>
            </a:r>
            <a:r>
              <a:rPr lang="ko-KR" altLang="en-US" dirty="0"/>
              <a:t>프로토콜 통신으로 바뀌게 </a:t>
            </a:r>
            <a:r>
              <a:rPr lang="ko-KR" altLang="en-US" dirty="0" err="1"/>
              <a:t>되는것을</a:t>
            </a:r>
            <a:r>
              <a:rPr lang="ko-KR" altLang="en-US" dirty="0"/>
              <a:t>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이럴경우</a:t>
            </a:r>
            <a:r>
              <a:rPr lang="en-US" altLang="ko-KR" dirty="0"/>
              <a:t> http </a:t>
            </a:r>
            <a:r>
              <a:rPr lang="ko-KR" altLang="en-US" dirty="0" err="1"/>
              <a:t>패킷정보는</a:t>
            </a:r>
            <a:r>
              <a:rPr lang="ko-KR" altLang="en-US" dirty="0"/>
              <a:t> 고스란히 해커가 </a:t>
            </a:r>
            <a:r>
              <a:rPr lang="ko-KR" altLang="en-US" dirty="0" err="1"/>
              <a:t>가로챌수</a:t>
            </a:r>
            <a:r>
              <a:rPr lang="ko-KR" altLang="en-US" dirty="0"/>
              <a:t>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해커는 사용자의 쿠키를 갈취하고</a:t>
            </a:r>
            <a:r>
              <a:rPr lang="en-US" altLang="ko-KR" dirty="0"/>
              <a:t>, </a:t>
            </a:r>
            <a:r>
              <a:rPr lang="ko-KR" altLang="en-US" dirty="0"/>
              <a:t>자신의 브라우저에 해당 쿠키를 주입시키기만 해도</a:t>
            </a:r>
            <a:r>
              <a:rPr lang="en-US" altLang="ko-KR" dirty="0"/>
              <a:t>, </a:t>
            </a:r>
            <a:r>
              <a:rPr lang="ko-KR" altLang="en-US" dirty="0"/>
              <a:t>이렇게</a:t>
            </a:r>
            <a:r>
              <a:rPr lang="en-US" altLang="ko-KR" dirty="0"/>
              <a:t>, </a:t>
            </a:r>
            <a:r>
              <a:rPr lang="ko-KR" altLang="en-US" dirty="0"/>
              <a:t>유저의 </a:t>
            </a:r>
            <a:r>
              <a:rPr lang="ko-KR" altLang="en-US" dirty="0" err="1"/>
              <a:t>기밀정보인</a:t>
            </a:r>
            <a:r>
              <a:rPr lang="ko-KR" altLang="en-US" dirty="0"/>
              <a:t> 메일을 </a:t>
            </a:r>
            <a:r>
              <a:rPr lang="ko-KR" altLang="en-US" dirty="0" err="1"/>
              <a:t>열람할수</a:t>
            </a:r>
            <a:r>
              <a:rPr lang="ko-KR" altLang="en-US" dirty="0"/>
              <a:t>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9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#7</a:t>
            </a:r>
          </a:p>
          <a:p>
            <a:r>
              <a:rPr lang="ko-KR" altLang="en-US" dirty="0"/>
              <a:t>저희는 이렇게 노출되는 패킷을 암호화 하기 위해</a:t>
            </a:r>
            <a:r>
              <a:rPr lang="ko-KR" altLang="en-US" baseline="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SSL</a:t>
            </a:r>
            <a:r>
              <a:rPr lang="ko-KR" altLang="en-US" dirty="0"/>
              <a:t>을 사용했습니다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SSL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/>
              <a:t>단계의 </a:t>
            </a:r>
            <a:r>
              <a:rPr lang="ko-KR" altLang="en-US" dirty="0" err="1"/>
              <a:t>핸드쉐이킹</a:t>
            </a:r>
            <a:r>
              <a:rPr lang="ko-KR" altLang="en-US" dirty="0"/>
              <a:t> 과정을 </a:t>
            </a:r>
            <a:r>
              <a:rPr lang="ko-KR" altLang="en-US" baseline="0" dirty="0" smtClean="0"/>
              <a:t>거치는데</a:t>
            </a:r>
            <a:r>
              <a:rPr lang="en-US" altLang="ko-KR" baseline="0" dirty="0" smtClean="0"/>
              <a:t>,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5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#8  (</a:t>
            </a:r>
            <a:r>
              <a:rPr lang="ko-KR" altLang="en-US" dirty="0"/>
              <a:t>여기 개념 확실히 </a:t>
            </a:r>
            <a:r>
              <a:rPr lang="ko-KR" altLang="en-US" dirty="0" err="1"/>
              <a:t>공부할것</a:t>
            </a:r>
            <a:r>
              <a:rPr lang="en-US" altLang="ko-KR" dirty="0"/>
              <a:t>, https</a:t>
            </a:r>
            <a:r>
              <a:rPr lang="ko-KR" altLang="en-US" dirty="0"/>
              <a:t>랑 </a:t>
            </a:r>
            <a:r>
              <a:rPr lang="en-US" altLang="ko-KR" dirty="0" err="1"/>
              <a:t>ssl</a:t>
            </a:r>
            <a:r>
              <a:rPr lang="ko-KR" altLang="en-US" dirty="0"/>
              <a:t>차이</a:t>
            </a:r>
            <a:r>
              <a:rPr lang="en-US" altLang="ko-KR" dirty="0"/>
              <a:t>? </a:t>
            </a:r>
            <a:r>
              <a:rPr lang="en-US" altLang="ko-KR" dirty="0" err="1"/>
              <a:t>tls</a:t>
            </a:r>
            <a:r>
              <a:rPr lang="en-US" altLang="ko-KR" dirty="0"/>
              <a:t>?)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 단계에서 클라이언트는</a:t>
            </a:r>
            <a:r>
              <a:rPr lang="en-US" altLang="ko-KR" dirty="0"/>
              <a:t>, </a:t>
            </a:r>
            <a:r>
              <a:rPr lang="ko-KR" altLang="en-US" dirty="0"/>
              <a:t>자신이 생성한 난수와</a:t>
            </a:r>
            <a:r>
              <a:rPr lang="en-US" altLang="ko-KR" dirty="0"/>
              <a:t>, </a:t>
            </a:r>
            <a:r>
              <a:rPr lang="ko-KR" altLang="en-US" dirty="0"/>
              <a:t>브라우저에서 </a:t>
            </a:r>
            <a:r>
              <a:rPr lang="ko-KR" altLang="en-US" dirty="0" err="1"/>
              <a:t>사용가능한</a:t>
            </a:r>
            <a:r>
              <a:rPr lang="ko-KR" altLang="en-US" dirty="0"/>
              <a:t> 암호화리스트를 서버에 전송하게 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다음단계에서</a:t>
            </a:r>
            <a:r>
              <a:rPr lang="en-US" altLang="ko-KR" dirty="0"/>
              <a:t>, </a:t>
            </a:r>
            <a:r>
              <a:rPr lang="ko-KR" altLang="en-US" dirty="0"/>
              <a:t>서버는 자신의 난수와</a:t>
            </a:r>
            <a:r>
              <a:rPr lang="en-US" altLang="ko-KR" dirty="0"/>
              <a:t>, </a:t>
            </a:r>
            <a:r>
              <a:rPr lang="ko-KR" altLang="en-US" dirty="0"/>
              <a:t>선택된 암호화 수준</a:t>
            </a:r>
            <a:r>
              <a:rPr lang="en-US" altLang="ko-KR" dirty="0"/>
              <a:t>, </a:t>
            </a:r>
            <a:r>
              <a:rPr lang="ko-KR" altLang="en-US" dirty="0"/>
              <a:t>서버 인증서와</a:t>
            </a:r>
            <a:r>
              <a:rPr lang="en-US" altLang="ko-KR" dirty="0"/>
              <a:t>, </a:t>
            </a:r>
            <a:r>
              <a:rPr lang="ko-KR" altLang="en-US" dirty="0"/>
              <a:t>인증서에 포함된 공개키를 송신합니다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수신한 클라이언트는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두가지 </a:t>
            </a:r>
            <a:r>
              <a:rPr lang="ko-KR" altLang="en-US" dirty="0" err="1"/>
              <a:t>난수로</a:t>
            </a:r>
            <a:r>
              <a:rPr lang="ko-KR" altLang="en-US" dirty="0"/>
              <a:t> </a:t>
            </a:r>
            <a:r>
              <a:rPr lang="en-US" altLang="ko-KR" dirty="0"/>
              <a:t>PMS(PRE-MASTER SECRET)</a:t>
            </a:r>
            <a:r>
              <a:rPr lang="ko-KR" altLang="en-US" dirty="0"/>
              <a:t>난수를 생성하고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이를 서버</a:t>
            </a:r>
            <a:r>
              <a:rPr lang="ko-KR" altLang="en-US" dirty="0"/>
              <a:t> 공개키로 암호화하여</a:t>
            </a:r>
            <a:r>
              <a:rPr lang="ko-KR" altLang="en-US" baseline="0" dirty="0"/>
              <a:t> </a:t>
            </a:r>
            <a:r>
              <a:rPr lang="ko-KR" altLang="en-US" dirty="0"/>
              <a:t>전송합니다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클라이언트 서버 각각은 생성된 </a:t>
            </a:r>
            <a:r>
              <a:rPr lang="ko-KR" altLang="en-US" dirty="0" err="1"/>
              <a:t>난수들을</a:t>
            </a:r>
            <a:r>
              <a:rPr lang="ko-KR" altLang="en-US" dirty="0"/>
              <a:t> 연산하여 </a:t>
            </a:r>
            <a:r>
              <a:rPr lang="ko-KR" altLang="en-US" dirty="0" err="1"/>
              <a:t>대칭키를</a:t>
            </a:r>
            <a:r>
              <a:rPr lang="ko-KR" altLang="en-US" dirty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이를 이용해 암호화 통신을 할 수 </a:t>
            </a:r>
            <a:r>
              <a:rPr lang="ko-KR" altLang="en-US" dirty="0" smtClean="0"/>
              <a:t>있는 상태가 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핸드쉐이킹</a:t>
            </a:r>
            <a:r>
              <a:rPr lang="ko-KR" altLang="en-US" dirty="0"/>
              <a:t> 과정 자체에</a:t>
            </a:r>
            <a:r>
              <a:rPr lang="ko-KR" altLang="en-US" baseline="0" dirty="0"/>
              <a:t> 제</a:t>
            </a:r>
            <a:r>
              <a:rPr lang="en-US" altLang="ko-KR" baseline="0" dirty="0"/>
              <a:t>3</a:t>
            </a:r>
            <a:r>
              <a:rPr lang="ko-KR" altLang="en-US" baseline="0" dirty="0"/>
              <a:t>자의</a:t>
            </a:r>
            <a:r>
              <a:rPr lang="ko-KR" altLang="en-US" dirty="0"/>
              <a:t> 개입이 존재하는지 무결성 검사하여 모든 과정을 </a:t>
            </a:r>
            <a:r>
              <a:rPr lang="ko-KR" altLang="en-US" dirty="0" err="1"/>
              <a:t>마치게됩니다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3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#9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과정들을 통해</a:t>
            </a:r>
            <a:r>
              <a:rPr lang="en-US" altLang="ko-KR" dirty="0"/>
              <a:t>, </a:t>
            </a:r>
            <a:r>
              <a:rPr lang="ko-KR" altLang="en-US" dirty="0"/>
              <a:t>클라이언트와 서버는 암호화된 통신을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#10</a:t>
            </a:r>
          </a:p>
          <a:p>
            <a:r>
              <a:rPr lang="ko-KR" altLang="en-US" dirty="0"/>
              <a:t>저희는 페이스북</a:t>
            </a:r>
            <a:r>
              <a:rPr lang="en-US" altLang="ko-KR" dirty="0"/>
              <a:t>, </a:t>
            </a:r>
            <a:r>
              <a:rPr lang="ko-KR" altLang="en-US" dirty="0"/>
              <a:t>구글과같은 기업의 지원을 받는 인증서 무료배포 프로젝트 </a:t>
            </a:r>
            <a:r>
              <a:rPr lang="en-US" altLang="ko-KR" dirty="0"/>
              <a:t>let's encrypt</a:t>
            </a:r>
            <a:r>
              <a:rPr lang="ko-KR" altLang="en-US" dirty="0"/>
              <a:t>를 이용하여 인증서를 등록하였습니다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보시는것과같이</a:t>
            </a:r>
            <a:r>
              <a:rPr lang="en-US" altLang="ko-KR" dirty="0"/>
              <a:t>, </a:t>
            </a:r>
            <a:r>
              <a:rPr lang="ko-KR" altLang="en-US" dirty="0" err="1"/>
              <a:t>크롬브라우저가</a:t>
            </a:r>
            <a:r>
              <a:rPr lang="ko-KR" altLang="en-US" dirty="0"/>
              <a:t> 저희의 서버를 안전하다고 </a:t>
            </a:r>
            <a:r>
              <a:rPr lang="ko-KR" altLang="en-US" dirty="0" err="1"/>
              <a:t>표시해주고있고</a:t>
            </a:r>
            <a:r>
              <a:rPr lang="en-US" altLang="ko-KR" dirty="0"/>
              <a:t>, </a:t>
            </a:r>
            <a:r>
              <a:rPr lang="ko-KR" altLang="en-US" dirty="0" err="1"/>
              <a:t>패킷또한</a:t>
            </a:r>
            <a:r>
              <a:rPr lang="ko-KR" altLang="en-US" dirty="0"/>
              <a:t> 암호화되어 어떤 정보를 담고있는지 </a:t>
            </a:r>
            <a:r>
              <a:rPr lang="ko-KR" altLang="en-US" dirty="0" err="1"/>
              <a:t>알수</a:t>
            </a:r>
            <a:r>
              <a:rPr lang="ko-KR" altLang="en-US" dirty="0"/>
              <a:t> 없는 상태가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B3D9-5337-4B04-AB1F-3D0434AB50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7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87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81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432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483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92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0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86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464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21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9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52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29D5-AC0D-CB45-B1F1-3B95692C7A35}" type="datetimeFigureOut">
              <a:rPr kumimoji="1" lang="ko-KR" altLang="en-US" smtClean="0"/>
              <a:t>2018. 1. 12.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BBB0-F5C5-2846-ADA1-4710405150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54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76189" b="81967"/>
          <a:stretch/>
        </p:blipFill>
        <p:spPr>
          <a:xfrm>
            <a:off x="1364317" y="1766220"/>
            <a:ext cx="4525904" cy="1928024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-15241" y="-184666"/>
            <a:ext cx="12353853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7513" t="8813" r="19596" b="63410"/>
          <a:stretch/>
        </p:blipFill>
        <p:spPr>
          <a:xfrm>
            <a:off x="4962002" y="3465750"/>
            <a:ext cx="6293242" cy="2292556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935883" y="5986132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암호화 되지 않은 패킷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1928" y="302662"/>
            <a:ext cx="8249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	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 </a:t>
            </a:r>
            <a:r>
              <a:rPr lang="en-US" altLang="ko-KR" sz="4000" b="1" dirty="0" err="1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findWeakness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1156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15240" y="-184666"/>
            <a:ext cx="12307554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0" r="3558" b="24060"/>
          <a:stretch/>
        </p:blipFill>
        <p:spPr>
          <a:xfrm>
            <a:off x="874671" y="1889760"/>
            <a:ext cx="9930618" cy="40081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11820" y="4731115"/>
            <a:ext cx="119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96307" y="4252825"/>
            <a:ext cx="1465385" cy="461665"/>
          </a:xfrm>
          <a:prstGeom prst="rect">
            <a:avLst/>
          </a:prstGeom>
          <a:solidFill>
            <a:srgbClr val="F2FFE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025068" y="4252825"/>
            <a:ext cx="1465385" cy="461665"/>
          </a:xfrm>
          <a:prstGeom prst="rect">
            <a:avLst/>
          </a:prstGeom>
          <a:solidFill>
            <a:srgbClr val="F2FFE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10689" y="2543841"/>
            <a:ext cx="1465385" cy="461665"/>
          </a:xfrm>
          <a:prstGeom prst="rect">
            <a:avLst/>
          </a:prstGeom>
          <a:solidFill>
            <a:srgbClr val="FEFAD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1928" y="302662"/>
            <a:ext cx="6671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spoof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77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15240" y="-184666"/>
            <a:ext cx="12307554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1928" y="302662"/>
            <a:ext cx="51644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bandicam 2017-08-26 14-46-27-841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348" b="6220"/>
          <a:stretch/>
        </p:blipFill>
        <p:spPr>
          <a:xfrm>
            <a:off x="13447" y="-195817"/>
            <a:ext cx="12207240" cy="70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5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5240" y="-184666"/>
            <a:ext cx="12385040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1928" y="302662"/>
            <a:ext cx="663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define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60" y="1286966"/>
            <a:ext cx="7340600" cy="48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31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21" b="100000" l="0" r="18171">
                        <a14:foregroundMark x1="9756" y1="91494" x2="9756" y2="91494"/>
                        <a14:foregroundMark x1="7805" y1="90345" x2="7805" y2="9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292" r="84184"/>
          <a:stretch/>
        </p:blipFill>
        <p:spPr>
          <a:xfrm>
            <a:off x="1637252" y="4344975"/>
            <a:ext cx="1487671" cy="16820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13" b="52414" l="36951" r="58780">
                        <a14:foregroundMark x1="46951" y1="29655" x2="46951" y2="29655"/>
                        <a14:foregroundMark x1="43171" y1="31034" x2="43171" y2="31034"/>
                        <a14:foregroundMark x1="47073" y1="31034" x2="47073" y2="31034"/>
                        <a14:foregroundMark x1="53415" y1="31954" x2="53415" y2="31954"/>
                        <a14:foregroundMark x1="53780" y1="31264" x2="53780" y2="31264"/>
                        <a14:foregroundMark x1="53537" y1="32184" x2="53537" y2="32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39" t="24792" r="40534" b="45871"/>
          <a:stretch/>
        </p:blipFill>
        <p:spPr>
          <a:xfrm>
            <a:off x="5533500" y="2296466"/>
            <a:ext cx="2015156" cy="13618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368" b="100000" l="77561" r="100000">
                        <a14:foregroundMark x1="90244" y1="72644" x2="90244" y2="72644"/>
                        <a14:foregroundMark x1="89756" y1="80460" x2="89756" y2="80460"/>
                        <a14:foregroundMark x1="90976" y1="87816" x2="90976" y2="87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31" t="65539"/>
          <a:stretch/>
        </p:blipFill>
        <p:spPr>
          <a:xfrm>
            <a:off x="9433276" y="4277839"/>
            <a:ext cx="2234005" cy="1975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1362" y="3975643"/>
            <a:ext cx="7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18438" y="4091131"/>
            <a:ext cx="8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위로 굽은 화살표 39"/>
          <p:cNvSpPr/>
          <p:nvPr/>
        </p:nvSpPr>
        <p:spPr>
          <a:xfrm rot="16200000">
            <a:off x="8253375" y="2007485"/>
            <a:ext cx="1257224" cy="2796800"/>
          </a:xfrm>
          <a:prstGeom prst="bentUpArrow">
            <a:avLst>
              <a:gd name="adj1" fmla="val 18736"/>
              <a:gd name="adj2" fmla="val 21240"/>
              <a:gd name="adj3" fmla="val 29794"/>
            </a:avLst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위로 굽은 화살표 40"/>
          <p:cNvSpPr/>
          <p:nvPr/>
        </p:nvSpPr>
        <p:spPr>
          <a:xfrm rot="10800000">
            <a:off x="2486937" y="2848971"/>
            <a:ext cx="2942971" cy="1086095"/>
          </a:xfrm>
          <a:prstGeom prst="bentUpArrow">
            <a:avLst>
              <a:gd name="adj1" fmla="val 23339"/>
              <a:gd name="adj2" fmla="val 26764"/>
              <a:gd name="adj3" fmla="val 25717"/>
            </a:avLst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840375" y="2046214"/>
            <a:ext cx="9177155" cy="1995056"/>
            <a:chOff x="3505260" y="1775280"/>
            <a:chExt cx="5637163" cy="199505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6" name="위로 굽은 화살표 45"/>
            <p:cNvSpPr/>
            <p:nvPr/>
          </p:nvSpPr>
          <p:spPr>
            <a:xfrm rot="10800000" flipH="1">
              <a:off x="5850584" y="1775280"/>
              <a:ext cx="3291839" cy="1995056"/>
            </a:xfrm>
            <a:prstGeom prst="bentUpArrow">
              <a:avLst>
                <a:gd name="adj1" fmla="val 12645"/>
                <a:gd name="adj2" fmla="val 12158"/>
                <a:gd name="adj3" fmla="val 12478"/>
              </a:avLst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4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L 도형 46"/>
            <p:cNvSpPr/>
            <p:nvPr/>
          </p:nvSpPr>
          <p:spPr>
            <a:xfrm rot="5400000">
              <a:off x="3813740" y="1466800"/>
              <a:ext cx="1875944" cy="2492904"/>
            </a:xfrm>
            <a:prstGeom prst="corner">
              <a:avLst>
                <a:gd name="adj1" fmla="val 14861"/>
                <a:gd name="adj2" fmla="val 13236"/>
              </a:avLst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4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97896" y="162024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31986" y="351403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24690" y="44782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16488" y="586470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#4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437054" y="160558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 Hello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i="0" dirty="0">
              <a:solidFill>
                <a:srgbClr val="0066FF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071767" y="3491121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Hello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i="0" dirty="0">
              <a:solidFill>
                <a:srgbClr val="0066FF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97896" y="5884423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Handshake Integrity Check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i="0" dirty="0">
              <a:solidFill>
                <a:srgbClr val="0066FF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97896" y="4489896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Client Key Exchange</a:t>
            </a:r>
            <a:r>
              <a:rPr lang="ko-KR" altLang="en-US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6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i="0" dirty="0">
              <a:solidFill>
                <a:srgbClr val="0066FF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14" y="-221169"/>
            <a:ext cx="12295979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1928" y="302662"/>
            <a:ext cx="663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define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왼쪽 화살표 25"/>
          <p:cNvSpPr/>
          <p:nvPr/>
        </p:nvSpPr>
        <p:spPr>
          <a:xfrm flipH="1">
            <a:off x="3375160" y="3976669"/>
            <a:ext cx="5964464" cy="713614"/>
          </a:xfrm>
          <a:prstGeom prst="leftArrow">
            <a:avLst>
              <a:gd name="adj1" fmla="val 45948"/>
              <a:gd name="adj2" fmla="val 49396"/>
            </a:avLst>
          </a:prstGeom>
          <a:solidFill>
            <a:schemeClr val="accent2">
              <a:lumMod val="40000"/>
              <a:lumOff val="60000"/>
            </a:schemeClr>
          </a:solidFill>
          <a:effectLst/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54561" y="1620248"/>
            <a:ext cx="2733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Client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암호화 리스트</a:t>
            </a:r>
            <a:endParaRPr lang="en-US" altLang="ko-KR" i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43511" y="3492950"/>
            <a:ext cx="296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Server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i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74312" y="4802519"/>
            <a:ext cx="588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PMS(Pre-Master Secret)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encrypted by Server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공개키</a:t>
            </a:r>
            <a:endParaRPr lang="en-US" altLang="ko-KR" i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왼쪽/오른쪽 화살표 2"/>
          <p:cNvSpPr/>
          <p:nvPr/>
        </p:nvSpPr>
        <p:spPr>
          <a:xfrm>
            <a:off x="3375160" y="5208981"/>
            <a:ext cx="5964464" cy="7047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60" b="8988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62715" r="45721" b="7233"/>
          <a:stretch/>
        </p:blipFill>
        <p:spPr>
          <a:xfrm>
            <a:off x="6079272" y="5178726"/>
            <a:ext cx="589517" cy="78188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074529" y="5891279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무결성 검증</a:t>
            </a:r>
            <a:endParaRPr lang="en-US" altLang="ko-KR" i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8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9" grpId="0"/>
      <p:bldP spid="50" grpId="0"/>
      <p:bldP spid="51" grpId="0"/>
      <p:bldP spid="52" grpId="0"/>
      <p:bldP spid="54" grpId="0"/>
      <p:bldP spid="55" grpId="0"/>
      <p:bldP spid="57" grpId="0"/>
      <p:bldP spid="60" grpId="0"/>
      <p:bldP spid="26" grpId="0" animBg="1"/>
      <p:bldP spid="27" grpId="0"/>
      <p:bldP spid="28" grpId="0"/>
      <p:bldP spid="29" grpId="0"/>
      <p:bldP spid="3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37252" y="3975643"/>
            <a:ext cx="1487671" cy="2051347"/>
            <a:chOff x="1637252" y="3975643"/>
            <a:chExt cx="1487671" cy="20513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621" b="100000" l="0" r="18171">
                          <a14:foregroundMark x1="9756" y1="91494" x2="9756" y2="91494"/>
                          <a14:foregroundMark x1="7805" y1="90345" x2="7805" y2="903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92" r="84184"/>
            <a:stretch/>
          </p:blipFill>
          <p:spPr>
            <a:xfrm>
              <a:off x="1637252" y="4344975"/>
              <a:ext cx="1487671" cy="168201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001362" y="3975643"/>
              <a:ext cx="766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Client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3276" y="4091131"/>
            <a:ext cx="2234005" cy="2162598"/>
            <a:chOff x="9433276" y="4091131"/>
            <a:chExt cx="2234005" cy="216259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368" b="100000" l="77561" r="100000">
                          <a14:foregroundMark x1="90244" y1="72644" x2="90244" y2="72644"/>
                          <a14:foregroundMark x1="89756" y1="80460" x2="89756" y2="80460"/>
                          <a14:foregroundMark x1="90976" y1="87816" x2="90976" y2="878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1" t="65539"/>
            <a:stretch/>
          </p:blipFill>
          <p:spPr>
            <a:xfrm>
              <a:off x="9433276" y="4277839"/>
              <a:ext cx="2234005" cy="19758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118438" y="4091131"/>
              <a:ext cx="899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Server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314" y="-221169"/>
            <a:ext cx="12295979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1928" y="302662"/>
            <a:ext cx="6763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define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AutoShape 2" descr="SSL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453465" y="2884491"/>
            <a:ext cx="5964464" cy="1366778"/>
            <a:chOff x="3453465" y="2884491"/>
            <a:chExt cx="5964464" cy="1366778"/>
          </a:xfrm>
        </p:grpSpPr>
        <p:grpSp>
          <p:nvGrpSpPr>
            <p:cNvPr id="7" name="그룹 6"/>
            <p:cNvGrpSpPr/>
            <p:nvPr/>
          </p:nvGrpSpPr>
          <p:grpSpPr>
            <a:xfrm>
              <a:off x="3453465" y="2884491"/>
              <a:ext cx="5964464" cy="1299994"/>
              <a:chOff x="3453465" y="2884491"/>
              <a:chExt cx="5964464" cy="1299994"/>
            </a:xfrm>
          </p:grpSpPr>
          <p:sp>
            <p:nvSpPr>
              <p:cNvPr id="3" name="왼쪽/오른쪽 화살표 2"/>
              <p:cNvSpPr/>
              <p:nvPr/>
            </p:nvSpPr>
            <p:spPr>
              <a:xfrm>
                <a:off x="3453465" y="3479726"/>
                <a:ext cx="5964464" cy="704759"/>
              </a:xfrm>
              <a:prstGeom prst="left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4000" b="1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46724" y="2884491"/>
                <a:ext cx="1771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암호화된 통신</a:t>
                </a:r>
              </a:p>
            </p:txBody>
          </p:sp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380" y="3412940"/>
              <a:ext cx="838329" cy="838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2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00235 -0.1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00248 -0.19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5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5241" y="-184666"/>
            <a:ext cx="12353853" cy="142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40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7610" t="28729" r="9875" b="507"/>
          <a:stretch/>
        </p:blipFill>
        <p:spPr>
          <a:xfrm>
            <a:off x="6541388" y="1697377"/>
            <a:ext cx="4734823" cy="443293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21928" y="302662"/>
            <a:ext cx="6445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SSL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(function </a:t>
            </a:r>
            <a:r>
              <a:rPr lang="en-US" altLang="ko-KR" sz="4000" b="1" dirty="0">
                <a:solidFill>
                  <a:srgbClr val="3A6E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solve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(){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1928" y="615011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})()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72564" b="83105"/>
          <a:stretch/>
        </p:blipFill>
        <p:spPr>
          <a:xfrm>
            <a:off x="945834" y="1697377"/>
            <a:ext cx="5017477" cy="1737946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Picture 2" descr="letsencryp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58" y="3724999"/>
            <a:ext cx="2135438" cy="21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57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Macintosh PowerPoint</Application>
  <PresentationFormat>와이드스크린</PresentationFormat>
  <Paragraphs>72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강성찬</dc:creator>
  <cp:lastModifiedBy>강성찬</cp:lastModifiedBy>
  <cp:revision>1</cp:revision>
  <dcterms:created xsi:type="dcterms:W3CDTF">2018-01-12T07:56:59Z</dcterms:created>
  <dcterms:modified xsi:type="dcterms:W3CDTF">2018-01-12T07:57:23Z</dcterms:modified>
</cp:coreProperties>
</file>